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Roboto-bold.fntdata"/><Relationship Id="rId10" Type="http://schemas.openxmlformats.org/officeDocument/2006/relationships/slide" Target="slides/slide5.xml"/><Relationship Id="rId21" Type="http://schemas.openxmlformats.org/officeDocument/2006/relationships/font" Target="fonts/Roboto-regular.fntdata"/><Relationship Id="rId13" Type="http://schemas.openxmlformats.org/officeDocument/2006/relationships/slide" Target="slides/slide8.xml"/><Relationship Id="rId24" Type="http://schemas.openxmlformats.org/officeDocument/2006/relationships/font" Target="fonts/Roboto-boldItalic.fntdata"/><Relationship Id="rId12" Type="http://schemas.openxmlformats.org/officeDocument/2006/relationships/slide" Target="slides/slide7.xml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1235c2c66a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1235c2c66a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15dc023a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15dc023a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15dc023ae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15dc023ae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1235c2c66a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1235c2c66a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1235c2c66a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1235c2c66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16908acea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16908acea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a68c79dbe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a68c79db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1235c2c66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1235c2c66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235c2c66a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1235c2c66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1235c2c66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1235c2c66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168ac182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168ac182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1235c2c66a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1235c2c66a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Definition</a:t>
            </a:r>
            <a:r>
              <a:rPr lang="en">
                <a:solidFill>
                  <a:schemeClr val="dk1"/>
                </a:solidFill>
              </a:rPr>
              <a:t>: AML policies are designed to detect and prevent money laundering and terrorist financing.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Bottom Line</a:t>
            </a:r>
            <a:r>
              <a:rPr lang="en">
                <a:solidFill>
                  <a:schemeClr val="dk1"/>
                </a:solidFill>
              </a:rPr>
              <a:t>: </a:t>
            </a:r>
            <a:r>
              <a:rPr i="1" lang="en">
                <a:solidFill>
                  <a:schemeClr val="dk1"/>
                </a:solidFill>
              </a:rPr>
              <a:t>AML ensures the integrity of the financial system by identifying and eliminating threats.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162da77b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162da77b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Definition</a:t>
            </a:r>
            <a:r>
              <a:rPr lang="en">
                <a:solidFill>
                  <a:schemeClr val="dk1"/>
                </a:solidFill>
              </a:rPr>
              <a:t>: Fraud detection involves identifying and preventing malicious activities, such as account takeovers and fake identities.\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Bottom Line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</a:rPr>
              <a:t>Fraud detection is critical to maintaining user confidence and system security.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162da77b3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162da77b3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Definition</a:t>
            </a:r>
            <a:r>
              <a:rPr lang="en">
                <a:solidFill>
                  <a:schemeClr val="dk1"/>
                </a:solidFill>
              </a:rPr>
              <a:t>: KYC ensures that customer identities are verified to prevent fraud, money laundering, and other illicit activities.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Bottom Line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</a:rPr>
              <a:t>KYC is the first line of defense in ensuring transparency and trust in the cryptocurrency ecosystem.</a:t>
            </a: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elliptic.co/anti-money-laundering-aml-in-cryptocurrency" TargetMode="External"/><Relationship Id="rId4" Type="http://schemas.openxmlformats.org/officeDocument/2006/relationships/hyperlink" Target="https://www.investopedia.com/terms/k/knowyourclient.asp" TargetMode="External"/><Relationship Id="rId9" Type="http://schemas.openxmlformats.org/officeDocument/2006/relationships/hyperlink" Target="https://academy.binance.com/en/glossary/know-your-customer" TargetMode="External"/><Relationship Id="rId5" Type="http://schemas.openxmlformats.org/officeDocument/2006/relationships/hyperlink" Target="https://sdlccorp.com/post/cryptocurrency-exchange-platform-business-model/" TargetMode="External"/><Relationship Id="rId6" Type="http://schemas.openxmlformats.org/officeDocument/2006/relationships/hyperlink" Target="https://techdetector.de/stories/sovereign-cryptocurrency" TargetMode="External"/><Relationship Id="rId7" Type="http://schemas.openxmlformats.org/officeDocument/2006/relationships/hyperlink" Target="https://www.binance.com/en/blog/tech/binance-p2ps-invisible-guardians-using-computer-vision-to-detect-fraud-7256282002014933080" TargetMode="External"/><Relationship Id="rId8" Type="http://schemas.openxmlformats.org/officeDocument/2006/relationships/hyperlink" Target="https://www.justice.gov/opa/pr/binance-and-ceo-plead-guilty-federal-charges-4b-resolution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xbapps.com/blog/understand-binance-business-model-find-out-how-does-binance-make-money#:~:text=When%20it%20comes%20to%20earning,mining%20services%2C%20and%20interchange%20fees." TargetMode="External"/><Relationship Id="rId4" Type="http://schemas.openxmlformats.org/officeDocument/2006/relationships/hyperlink" Target="https://help.coinbase.com/" TargetMode="External"/><Relationship Id="rId11" Type="http://schemas.openxmlformats.org/officeDocument/2006/relationships/hyperlink" Target="https://markets.businessinsider.com/news/stocks/robinhood-sec-finra-investigation-march-trading-service-outage-stock-brokerage-2020-8-1029548651" TargetMode="External"/><Relationship Id="rId10" Type="http://schemas.openxmlformats.org/officeDocument/2006/relationships/hyperlink" Target="https://www.moneylaunderingnews.com/2022/08/crypto-compliance-matters-nydfs-fines-robinhood-30m-for-alleged-aml-cybersecurity-and-consumer-protection-violations/" TargetMode="External"/><Relationship Id="rId12" Type="http://schemas.openxmlformats.org/officeDocument/2006/relationships/hyperlink" Target="https://robinhood.com/us/en/support/articles/privacy-policy/" TargetMode="External"/><Relationship Id="rId9" Type="http://schemas.openxmlformats.org/officeDocument/2006/relationships/hyperlink" Target="https://www.coinbase.com/security" TargetMode="External"/><Relationship Id="rId5" Type="http://schemas.openxmlformats.org/officeDocument/2006/relationships/hyperlink" Target="https://help.coinbase.com/" TargetMode="External"/><Relationship Id="rId6" Type="http://schemas.openxmlformats.org/officeDocument/2006/relationships/hyperlink" Target="https://www.coinbase.com/" TargetMode="External"/><Relationship Id="rId7" Type="http://schemas.openxmlformats.org/officeDocument/2006/relationships/hyperlink" Target="https://www.coinbase.com/" TargetMode="External"/><Relationship Id="rId8" Type="http://schemas.openxmlformats.org/officeDocument/2006/relationships/hyperlink" Target="https://www.coinbase.com/security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9.gif"/><Relationship Id="rId6" Type="http://schemas.openxmlformats.org/officeDocument/2006/relationships/image" Target="../media/image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2.gif"/><Relationship Id="rId5" Type="http://schemas.openxmlformats.org/officeDocument/2006/relationships/image" Target="../media/image3.png"/><Relationship Id="rId6" Type="http://schemas.openxmlformats.org/officeDocument/2006/relationships/image" Target="../media/image10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57925" y="177537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Crypto Platforms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Cynthia Rittenbach, Daniel Pol, Frank Santos, Jonathan Metry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55" name="Google Shape;155;p22"/>
          <p:cNvSpPr txBox="1"/>
          <p:nvPr>
            <p:ph idx="1" type="body"/>
          </p:nvPr>
        </p:nvSpPr>
        <p:spPr>
          <a:xfrm>
            <a:off x="311700" y="1229875"/>
            <a:ext cx="3884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AML(Anti-Money Laundering) 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46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05"/>
              <a:buFont typeface="Times New Roman"/>
              <a:buChar char="●"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Has faced several AML allegations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46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5"/>
              <a:buFont typeface="Times New Roman"/>
              <a:buChar char="○"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Most notably, plead guilty to one of them, with over 4 billion dollars in federal charges (2023)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46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5"/>
              <a:buFont typeface="Times New Roman"/>
              <a:buChar char="○"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Ceo sentenced to 4 months in prison 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46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5"/>
              <a:buFont typeface="Times New Roman"/>
              <a:buChar char="●"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Since then however, due to many federal requirements related to the conviction: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46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5"/>
              <a:buFont typeface="Times New Roman"/>
              <a:buChar char="○"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External independent compliance monitor 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46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5"/>
              <a:buFont typeface="Times New Roman"/>
              <a:buChar char="○"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Treasury has unconditional access to books and records for the next 5 years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46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5"/>
              <a:buFont typeface="Times New Roman"/>
              <a:buChar char="○"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Complete sanction compliance 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46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5"/>
              <a:buFont typeface="Times New Roman"/>
              <a:buChar char="●"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Also, forced to exit the USA, so after these sanctions end, uncertain where the company may go 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" name="Google Shape;156;p22"/>
          <p:cNvSpPr txBox="1"/>
          <p:nvPr>
            <p:ph idx="1" type="body"/>
          </p:nvPr>
        </p:nvSpPr>
        <p:spPr>
          <a:xfrm>
            <a:off x="4359025" y="1229875"/>
            <a:ext cx="43527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KYC(Know Your Customer)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Shady past pre-sanctions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○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Open accounts without identification, which has led to countless malicious users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■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Terrorists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■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Ransomware attackers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Post suit requirements began in (2021) 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○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Government issued ID, Proof of home address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○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Can create account without, but no access to trade, buying, selling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○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Takes about 20 days to verify 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○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Customers are internally re-verified and actions are monitored on a regular basis 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7" name="Google Shape;157;p22"/>
          <p:cNvPicPr preferRelativeResize="0"/>
          <p:nvPr/>
        </p:nvPicPr>
        <p:blipFill rotWithShape="1">
          <a:blip r:embed="rId3">
            <a:alphaModFix/>
          </a:blip>
          <a:srcRect b="26399" l="0" r="0" t="26399"/>
          <a:stretch/>
        </p:blipFill>
        <p:spPr>
          <a:xfrm>
            <a:off x="311700" y="410000"/>
            <a:ext cx="2575375" cy="6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3"/>
          <p:cNvSpPr txBox="1"/>
          <p:nvPr>
            <p:ph idx="1" type="body"/>
          </p:nvPr>
        </p:nvSpPr>
        <p:spPr>
          <a:xfrm>
            <a:off x="311700" y="1017800"/>
            <a:ext cx="3713700" cy="38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Fraud Detection - 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467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305"/>
              <a:buFont typeface="Times New Roman"/>
              <a:buChar char="●"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Similar trend, very shady before lawsuit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46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5"/>
              <a:buFont typeface="Times New Roman"/>
              <a:buChar char="●"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Now has AI and ML tools that automatically can detect fraud and flag problems probabilistically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467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5"/>
              <a:buFont typeface="Times New Roman"/>
              <a:buChar char="○"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Tools trained to differentiate between fraud and genuine interactions, and paired with real people, provide a strong line of defense. 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467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5"/>
              <a:buFont typeface="Times New Roman"/>
              <a:buChar char="○"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Regularly freezes suspicious assets before malicious actors can use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46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5"/>
              <a:buFont typeface="Times New Roman"/>
              <a:buChar char="●"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Claim of 2.5billion in prevented losses in the first seven months of 2024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" name="Google Shape;164;p23"/>
          <p:cNvSpPr txBox="1"/>
          <p:nvPr>
            <p:ph idx="1" type="body"/>
          </p:nvPr>
        </p:nvSpPr>
        <p:spPr>
          <a:xfrm>
            <a:off x="4191275" y="1148900"/>
            <a:ext cx="3713700" cy="38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Business</a:t>
            </a: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 Model </a:t>
            </a: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467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305"/>
              <a:buFont typeface="Times New Roman"/>
              <a:buChar char="●"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Trading fees are the main source of income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467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5"/>
              <a:buFont typeface="Times New Roman"/>
              <a:buChar char="○"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Steep 0.5% on buy/sell crypto 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467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5"/>
              <a:buFont typeface="Times New Roman"/>
              <a:buChar char="○"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0.1% spot trading fee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46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5"/>
              <a:buFont typeface="Times New Roman"/>
              <a:buChar char="●"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These fees are very important to </a:t>
            </a: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consider</a:t>
            </a: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 in terms of deciding which </a:t>
            </a: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platform</a:t>
            </a: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 to use, </a:t>
            </a: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especially</a:t>
            </a: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because</a:t>
            </a: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 our purpose will be very transaction heavy. 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Other charges: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467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305"/>
              <a:buFont typeface="Times New Roman"/>
              <a:buChar char="●"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Withdrawal fees`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46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5"/>
              <a:buFont typeface="Times New Roman"/>
              <a:buChar char="●"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Cloud services 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46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5"/>
              <a:buFont typeface="Times New Roman"/>
              <a:buChar char="●"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Exchange rates 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5" name="Google Shape;165;p23"/>
          <p:cNvPicPr preferRelativeResize="0"/>
          <p:nvPr/>
        </p:nvPicPr>
        <p:blipFill rotWithShape="1">
          <a:blip r:embed="rId3">
            <a:alphaModFix/>
          </a:blip>
          <a:srcRect b="26399" l="0" r="0" t="26399"/>
          <a:stretch/>
        </p:blipFill>
        <p:spPr>
          <a:xfrm>
            <a:off x="311700" y="410000"/>
            <a:ext cx="2575375" cy="6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4"/>
          <p:cNvSpPr txBox="1"/>
          <p:nvPr>
            <p:ph idx="1" type="body"/>
          </p:nvPr>
        </p:nvSpPr>
        <p:spPr>
          <a:xfrm>
            <a:off x="311700" y="1017800"/>
            <a:ext cx="3713700" cy="38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Cybersecurity</a:t>
            </a: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 Policy</a:t>
            </a: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467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305"/>
              <a:buFont typeface="Times New Roman"/>
              <a:buChar char="●"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Heavy emphasis on 2FA and alternative authorization methods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46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5"/>
              <a:buFont typeface="Times New Roman"/>
              <a:buChar char="●"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Real time monitoring of all transactions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46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5"/>
              <a:buFont typeface="Times New Roman"/>
              <a:buChar char="●"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Access control: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467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5"/>
              <a:buFont typeface="Times New Roman"/>
              <a:buChar char="○"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Can limit/block certain IPS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46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5"/>
              <a:buFont typeface="Times New Roman"/>
              <a:buChar char="●"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Secure asset fund 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467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5"/>
              <a:buFont typeface="Times New Roman"/>
              <a:buChar char="○"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1 billion dollars saved for customer reimbursement 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46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5"/>
              <a:buFont typeface="Times New Roman"/>
              <a:buChar char="●"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Threshold Security Schemes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467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5"/>
              <a:buFont typeface="Times New Roman"/>
              <a:buChar char="○"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Require multiple parties to authorize a transaction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2" name="Google Shape;172;p24"/>
          <p:cNvPicPr preferRelativeResize="0"/>
          <p:nvPr/>
        </p:nvPicPr>
        <p:blipFill rotWithShape="1">
          <a:blip r:embed="rId3">
            <a:alphaModFix/>
          </a:blip>
          <a:srcRect b="26399" l="0" r="0" t="26399"/>
          <a:stretch/>
        </p:blipFill>
        <p:spPr>
          <a:xfrm>
            <a:off x="311700" y="410000"/>
            <a:ext cx="2575375" cy="6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0450" y="1215401"/>
            <a:ext cx="4166450" cy="2712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</a:t>
            </a:r>
            <a:endParaRPr/>
          </a:p>
        </p:txBody>
      </p:sp>
      <p:sp>
        <p:nvSpPr>
          <p:cNvPr id="179" name="Google Shape;179;p2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Based on these metrics and history: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Coinbase provides: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○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Sufficient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 protection against fraud/AML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○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A use friendly experience 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○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Commendable 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security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 track record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○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clean history compared to the other 2 options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○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Normalized fees, not above industry standard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0" name="Google Shape;1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3080" y="1229880"/>
            <a:ext cx="3599225" cy="239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5"/>
          <p:cNvSpPr txBox="1"/>
          <p:nvPr/>
        </p:nvSpPr>
        <p:spPr>
          <a:xfrm>
            <a:off x="653425" y="3422775"/>
            <a:ext cx="4378200" cy="7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conclusion, among the big 3, Coinbase provides a reliable platform for the creation of our new </a:t>
            </a:r>
            <a:r>
              <a:rPr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sovereign</a:t>
            </a:r>
            <a:r>
              <a:rPr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coin.</a:t>
            </a:r>
            <a:endParaRPr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187" name="Google Shape;187;p2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https://www.elliptic.co/anti-money-laundering-aml-in-cryptocurrency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https://www.investopedia.com/terms/k/knowyourclient.asp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https://sdlccorp.com/post/cryptocurrency-exchange-platform-business-model/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https://techdetector.de/stories/sovereign-cryptocurrency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100"/>
            </a:br>
            <a:r>
              <a:rPr lang="en" sz="1100" u="sng">
                <a:solidFill>
                  <a:schemeClr val="hlink"/>
                </a:solidFill>
                <a:hlinkClick r:id="rId7"/>
              </a:rPr>
              <a:t>https://www.binance.com/en/blog/tech/binance-p2ps-invisible-guardians-using-computer-vision-to-detect-fraud-7256282002014933080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100"/>
            </a:br>
            <a:r>
              <a:rPr lang="en" sz="1100" u="sng">
                <a:solidFill>
                  <a:schemeClr val="hlink"/>
                </a:solidFill>
                <a:hlinkClick r:id="rId8"/>
              </a:rPr>
              <a:t>https://www.justice.gov/opa/pr/binance-and-ceo-plead-guilty-federal-charges-4b-resolution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9"/>
              </a:rPr>
              <a:t>https://academy.binance.com/en/glossary/know-your-customer</a:t>
            </a:r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193" name="Google Shape;193;p27"/>
          <p:cNvSpPr txBox="1"/>
          <p:nvPr>
            <p:ph idx="1" type="body"/>
          </p:nvPr>
        </p:nvSpPr>
        <p:spPr>
          <a:xfrm>
            <a:off x="196925" y="1215525"/>
            <a:ext cx="89472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Understand Binance Business Model: Find Out How Does Binance Make Money?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Coinbase. "How Does Coinbase Comply with Anti-Money Laundering (AML) Laws?" </a:t>
            </a:r>
            <a:r>
              <a:rPr i="1" lang="en" sz="1100">
                <a:solidFill>
                  <a:srgbClr val="000000"/>
                </a:solidFill>
              </a:rPr>
              <a:t>Coinbase Help Center</a:t>
            </a:r>
            <a:r>
              <a:rPr lang="en" sz="1100">
                <a:solidFill>
                  <a:srgbClr val="000000"/>
                </a:solidFill>
              </a:rPr>
              <a:t>. Coinbase,</a:t>
            </a:r>
            <a:r>
              <a:rPr lang="en" sz="1100">
                <a:solidFill>
                  <a:srgbClr val="000000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5"/>
              </a:rPr>
              <a:t>https://help.coinbase.com/</a:t>
            </a:r>
            <a:r>
              <a:rPr lang="en" sz="1100">
                <a:solidFill>
                  <a:srgbClr val="000000"/>
                </a:solidFill>
              </a:rPr>
              <a:t>. Accessed 18 Nov. 2024.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Coinbase. "Coinbase: About Us." </a:t>
            </a:r>
            <a:r>
              <a:rPr i="1" lang="en" sz="1100">
                <a:solidFill>
                  <a:srgbClr val="000000"/>
                </a:solidFill>
              </a:rPr>
              <a:t>Coinbase</a:t>
            </a:r>
            <a:r>
              <a:rPr lang="en" sz="1100">
                <a:solidFill>
                  <a:srgbClr val="000000"/>
                </a:solidFill>
              </a:rPr>
              <a:t>. Coinbase,</a:t>
            </a:r>
            <a:r>
              <a:rPr lang="en" sz="1100">
                <a:solidFill>
                  <a:srgbClr val="000000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7"/>
              </a:rPr>
              <a:t>https://www.coinbase.com/</a:t>
            </a:r>
            <a:r>
              <a:rPr lang="en" sz="1100">
                <a:solidFill>
                  <a:srgbClr val="000000"/>
                </a:solidFill>
              </a:rPr>
              <a:t>. Accessed 18 Nov. 2024.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Coinbase. "Security at Coinbase." </a:t>
            </a:r>
            <a:r>
              <a:rPr i="1" lang="en" sz="1100">
                <a:solidFill>
                  <a:srgbClr val="000000"/>
                </a:solidFill>
              </a:rPr>
              <a:t>Coinbase</a:t>
            </a:r>
            <a:r>
              <a:rPr lang="en" sz="1100">
                <a:solidFill>
                  <a:srgbClr val="000000"/>
                </a:solidFill>
              </a:rPr>
              <a:t>. Coinbase,</a:t>
            </a:r>
            <a:r>
              <a:rPr lang="en" sz="1100">
                <a:solidFill>
                  <a:srgbClr val="000000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9"/>
              </a:rPr>
              <a:t>https://www.coinbase.com/security</a:t>
            </a:r>
            <a:r>
              <a:rPr lang="en" sz="1100">
                <a:solidFill>
                  <a:srgbClr val="000000"/>
                </a:solidFill>
              </a:rPr>
              <a:t>. Accessed 18 Nov. 2024.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10"/>
              </a:rPr>
              <a:t>https://www.moneylaunderingnews.com/2022/08/crypto-compliance-matters-nydfs-fines-robinhood-30m-for-alleged-aml-cybersecurity-and-consumer-protection-violations/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11"/>
              </a:rPr>
              <a:t>https://markets.businessinsider.com/news/stocks/robinhood-sec-finra-investigation-march-trading-service-outage-stock-brokerage-2020-8-1029548651</a:t>
            </a:r>
            <a:endParaRPr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12"/>
              </a:rPr>
              <a:t>https://robinhood.com/us/en/support/articles/privacy-policy/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ctrTitle"/>
          </p:nvPr>
        </p:nvSpPr>
        <p:spPr>
          <a:xfrm>
            <a:off x="571475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571463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4"/>
          <p:cNvSpPr txBox="1"/>
          <p:nvPr/>
        </p:nvSpPr>
        <p:spPr>
          <a:xfrm>
            <a:off x="174300" y="1775225"/>
            <a:ext cx="7924800" cy="29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Your team is involved in designing a new cryptocurrency for a sovereign client. You have been asked to evaluate </a:t>
            </a:r>
            <a:r>
              <a:rPr b="1" lang="en" sz="17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crypto platforms</a:t>
            </a:r>
            <a:r>
              <a:rPr lang="en" sz="17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the basis of your currency. As a substitute fiat currency, the government is mindful of certain processes and regulations that should be </a:t>
            </a:r>
            <a:r>
              <a:rPr b="1" lang="en" sz="17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supported and continue to operate flawlessly</a:t>
            </a:r>
            <a:r>
              <a:rPr lang="en" sz="17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the</a:t>
            </a:r>
            <a:endParaRPr sz="17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crypto currency regime as well. These include </a:t>
            </a:r>
            <a:r>
              <a:rPr b="1" lang="en" sz="17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Anti-Money Laundering (AML)</a:t>
            </a:r>
            <a:r>
              <a:rPr lang="en" sz="17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" sz="17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Know Your Customer</a:t>
            </a:r>
            <a:r>
              <a:rPr lang="en" sz="17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17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(KYC)</a:t>
            </a:r>
            <a:r>
              <a:rPr lang="en" sz="17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</a:t>
            </a:r>
            <a:r>
              <a:rPr b="1" lang="en" sz="17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Fraud detection</a:t>
            </a:r>
            <a:r>
              <a:rPr lang="en" sz="17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What does your team think and would suggest as your team’s platform of choice to your client?</a:t>
            </a:r>
            <a:endParaRPr sz="17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174300" y="95817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Prompt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311700" y="121102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AML(Anti-Money Laundering)</a:t>
            </a:r>
            <a:r>
              <a:rPr lang="en"/>
              <a:t> - A collection of crime prevention concepts to monitor and prevent financial crime in cryptocurrency, combating risks such as trading illicit funds, tax evasion, and terrorist financing.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KYC(Know Your Customer)</a:t>
            </a:r>
            <a:r>
              <a:rPr lang="en"/>
              <a:t> - A process used by financial institutions to verify the identity of their customers, know </a:t>
            </a:r>
            <a:r>
              <a:rPr lang="en"/>
              <a:t>their</a:t>
            </a:r>
            <a:r>
              <a:rPr lang="en"/>
              <a:t> risk and financial profiles. This allows for better understanding of the risk of illegal activities.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Fraud Detection</a:t>
            </a:r>
            <a:r>
              <a:rPr lang="en"/>
              <a:t> - The method of identifying and preventing fraud, such as identity theft, payment fraud, etc., in order to safeguard customer assets.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- Extended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Platform </a:t>
            </a:r>
            <a:r>
              <a:rPr b="1" lang="en"/>
              <a:t>business</a:t>
            </a:r>
            <a:r>
              <a:rPr b="1" lang="en"/>
              <a:t> model </a:t>
            </a:r>
            <a:r>
              <a:rPr lang="en"/>
              <a:t>- A business structure that creates a </a:t>
            </a:r>
            <a:r>
              <a:rPr lang="en"/>
              <a:t>digital platform that facilitates interactions and transactions between different groups of users, focusing on generating revenue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Cybersecurity</a:t>
            </a:r>
            <a:r>
              <a:rPr b="1" lang="en"/>
              <a:t> policy </a:t>
            </a:r>
            <a:r>
              <a:rPr lang="en"/>
              <a:t>- The set of rules and procedures designed to protect the integrity of a cryptocurrency platform, protecting the platform from cybercrime such as hacking, phishing, fraud, etc.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Sovereign Coin </a:t>
            </a:r>
            <a:r>
              <a:rPr lang="en"/>
              <a:t>- A cryptocurrency that is based on and controlled by an authority, most often a government. The government has full control over                                     supply, distribution, and the usage.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201825" y="1117075"/>
            <a:ext cx="90324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imes New Roman"/>
                <a:ea typeface="Times New Roman"/>
                <a:cs typeface="Times New Roman"/>
                <a:sym typeface="Times New Roman"/>
              </a:rPr>
              <a:t>AML(Anti-Money Laundering) </a:t>
            </a:r>
            <a:endParaRPr b="1"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2022, fined $30 million by NY Department of Financial Services for failing to comply with AML regulations</a:t>
            </a:r>
            <a:endParaRPr sz="1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Char char="-"/>
            </a:pPr>
            <a:r>
              <a:rPr lang="en" sz="1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staffed</a:t>
            </a:r>
            <a:endParaRPr sz="1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Char char="-"/>
            </a:pPr>
            <a:r>
              <a:rPr lang="en" sz="1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Relying on manual translation monitoring system (inadequate for company size, customer profiles, transaction volumes)</a:t>
            </a:r>
            <a:endParaRPr sz="1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imes New Roman"/>
                <a:ea typeface="Times New Roman"/>
                <a:cs typeface="Times New Roman"/>
                <a:sym typeface="Times New Roman"/>
              </a:rPr>
              <a:t>KYC(Know Your Customer)  </a:t>
            </a:r>
            <a:endParaRPr b="1"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Char char="●"/>
            </a:pPr>
            <a:r>
              <a:rPr lang="en" sz="1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Customers are required to submit government-issued IDs and personal information to verify identities when creating an account</a:t>
            </a:r>
            <a:endParaRPr sz="1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Char char="-"/>
            </a:pPr>
            <a:r>
              <a:rPr lang="en" sz="1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Prevents anonymous accounts, reducing  tax evasion and money laundering</a:t>
            </a:r>
            <a:endParaRPr sz="1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Char char="-"/>
            </a:pPr>
            <a:r>
              <a:rPr lang="en" sz="1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a sovereign currency, this could deter citizens who prioritize financial privacy and anonymity </a:t>
            </a:r>
            <a:endParaRPr sz="1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Fraud Detection </a:t>
            </a:r>
            <a:endParaRPr b="1" sz="10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Font typeface="Times New Roman"/>
              <a:buChar char="●"/>
            </a:pPr>
            <a:r>
              <a:rPr lang="en" sz="1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Built its own real time fraud detection system which analyzes time-series data to detect suspicious transactions</a:t>
            </a:r>
            <a:endParaRPr sz="10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Font typeface="Times New Roman"/>
              <a:buChar char="-"/>
            </a:pPr>
            <a:r>
              <a:rPr lang="en" sz="1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systems reliance on AI algorithms can potentially conflict with sovereign cryptos need for transparency in public financial systems</a:t>
            </a:r>
            <a:endParaRPr sz="10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6900" y="0"/>
            <a:ext cx="937100" cy="90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825" y="178300"/>
            <a:ext cx="2230076" cy="83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209975" y="11866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Performance 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In March 2020, Robinhood experienced a 24-hour outage during a period of high market volatility caused by the pandemic. Investors were unable to access the company’s help center, website, or mobile application.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This event exposed weaknesses in Robinhood’s infrastructure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Sovereign cryptocurrencies require systems capable of handling sudden surges in volatility without service interruptions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Privacy 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Robinhood has a policy in which it discloses user information to other companies owned by Robinhood, such as name, address, telephone number, or social security. 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This opposes the privacy and autonomy ideals of a sovereign crypto. 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100" y="150475"/>
            <a:ext cx="2677126" cy="131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idx="1" type="body"/>
          </p:nvPr>
        </p:nvSpPr>
        <p:spPr>
          <a:xfrm>
            <a:off x="184850" y="857250"/>
            <a:ext cx="35907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AML (Anti-Money Laundering)</a:t>
            </a:r>
            <a:endParaRPr b="1" i="1"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- Monitoring transaction patterns for suspicious activity.</a:t>
            </a:r>
            <a:endParaRPr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- Reporting irregular transactions to regulatory authorities.</a:t>
            </a:r>
            <a:endParaRPr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- Leveraging blockchain analytics to trace fund origins.</a:t>
            </a:r>
            <a:endParaRPr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It Matters for Sovereign Cryptocurrency</a:t>
            </a:r>
            <a:endParaRPr b="1" i="1"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- Ensures legitimacy of financial transactions.</a:t>
            </a:r>
            <a:endParaRPr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- Deters criminal organizations from exploiting the currency.</a:t>
            </a:r>
            <a:endParaRPr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- Aligns with international frameworks like FATF guidelines.</a:t>
            </a:r>
            <a:endParaRPr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4528850" y="857250"/>
            <a:ext cx="3952800" cy="25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latin typeface="Times New Roman"/>
                <a:ea typeface="Times New Roman"/>
                <a:cs typeface="Times New Roman"/>
                <a:sym typeface="Times New Roman"/>
              </a:rPr>
              <a:t>KYC (Know your Customer)</a:t>
            </a:r>
            <a:endParaRPr b="1" i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   - Identity verification using government-issued IDs.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   - Address verification with utility bills or other documentation.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   - Enhanced Due Diligence (EDD) for high-risk accounts.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1200">
                <a:latin typeface="Times New Roman"/>
                <a:ea typeface="Times New Roman"/>
                <a:cs typeface="Times New Roman"/>
                <a:sym typeface="Times New Roman"/>
              </a:rPr>
              <a:t>Why It Matters for Sovereign Cryptocurrency</a:t>
            </a:r>
            <a:endParaRPr b="1" i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   - Protects the system from misuse by anonymous actors.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   - Builds public trust in the new currency.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   - Complies with international regulatory standards.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4250" y="11013"/>
            <a:ext cx="1129750" cy="8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850" y="187675"/>
            <a:ext cx="2755100" cy="4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1525" y="3417100"/>
            <a:ext cx="1129750" cy="119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1225" y="0"/>
            <a:ext cx="1350875" cy="135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311700" y="965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Coinbase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134875" y="744550"/>
            <a:ext cx="4386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Fraud </a:t>
            </a:r>
            <a:r>
              <a:rPr b="1" i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Detection</a:t>
            </a:r>
            <a:r>
              <a:rPr b="1" i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b="1" i="1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- AI and machine learning algorithms for anomaly detection.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- Real-time monitoring of transactions and user behavior.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- Collaboration with law enforcement and peer platforms to combat fraud.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It Matters for Sovereign Cryptocurrency</a:t>
            </a:r>
            <a:endParaRPr b="1" i="1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Protects users from scams and fraudsters.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Reinforces public confidence in adopting the new system.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Ensures seamless and secure financial operations.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4521775" y="744550"/>
            <a:ext cx="4031700" cy="29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1200">
                <a:latin typeface="Times New Roman"/>
                <a:ea typeface="Times New Roman"/>
                <a:cs typeface="Times New Roman"/>
                <a:sym typeface="Times New Roman"/>
              </a:rPr>
              <a:t> Business Model</a:t>
            </a:r>
            <a:endParaRPr b="1" i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Cryptocurrency exchange and financial services provider for retail and institutional clients.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Revenue streams: transaction fees, subscriptions, custody services, and blockchain tools.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Focused on regulatory compliance, security, and user-friendly design.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Offers features like staking, NFTs, and developer tools to expand into emerging markets.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Positioned as a trusted, secure gateway for digital assets.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4250" y="11013"/>
            <a:ext cx="1129750" cy="8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3200" y="3648675"/>
            <a:ext cx="2105626" cy="12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475" y="154000"/>
            <a:ext cx="2755100" cy="4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66500" y="455500"/>
            <a:ext cx="1692449" cy="84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4250" y="11013"/>
            <a:ext cx="1129750" cy="84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 txBox="1"/>
          <p:nvPr/>
        </p:nvSpPr>
        <p:spPr>
          <a:xfrm>
            <a:off x="168800" y="1090325"/>
            <a:ext cx="4982700" cy="3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latin typeface="Times New Roman"/>
                <a:ea typeface="Times New Roman"/>
                <a:cs typeface="Times New Roman"/>
                <a:sym typeface="Times New Roman"/>
              </a:rPr>
              <a:t>CyberSecurity</a:t>
            </a:r>
            <a:r>
              <a:rPr b="1" i="1" lang="en" sz="1200">
                <a:latin typeface="Times New Roman"/>
                <a:ea typeface="Times New Roman"/>
                <a:cs typeface="Times New Roman"/>
                <a:sym typeface="Times New Roman"/>
              </a:rPr>
              <a:t> Policies</a:t>
            </a:r>
            <a:endParaRPr b="1" i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Majority of funds stored offline in secure cold wallets.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Mandatory 2FA and advanced account protection features.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End-to-end encryption for sensitive data (TLS, AES-256).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Regular penetration testing and active bug bounty program.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AI-driven fraud detection and 24/7 threat monitoring.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Compliance with global standards like GDPR, CCPA, and AML/KYC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Rapid incident response and employee security training.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7" name="Google Shape;14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3875" y="11038"/>
            <a:ext cx="1129750" cy="8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800" y="187713"/>
            <a:ext cx="2755100" cy="4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5675" y="1202850"/>
            <a:ext cx="3807950" cy="2141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